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7" r:id="rId2"/>
    <p:sldMasterId id="2147483681" r:id="rId3"/>
  </p:sldMasterIdLst>
  <p:notesMasterIdLst>
    <p:notesMasterId r:id="rId38"/>
  </p:notesMasterIdLst>
  <p:handoutMasterIdLst>
    <p:handoutMasterId r:id="rId39"/>
  </p:handoutMasterIdLst>
  <p:sldIdLst>
    <p:sldId id="316" r:id="rId4"/>
    <p:sldId id="317" r:id="rId5"/>
    <p:sldId id="301" r:id="rId6"/>
    <p:sldId id="292" r:id="rId7"/>
    <p:sldId id="291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18" r:id="rId16"/>
    <p:sldId id="300" r:id="rId17"/>
    <p:sldId id="273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3" r:id="rId29"/>
    <p:sldId id="319" r:id="rId30"/>
    <p:sldId id="320" r:id="rId31"/>
    <p:sldId id="321" r:id="rId32"/>
    <p:sldId id="323" r:id="rId33"/>
    <p:sldId id="322" r:id="rId34"/>
    <p:sldId id="314" r:id="rId35"/>
    <p:sldId id="315" r:id="rId36"/>
    <p:sldId id="289" r:id="rId37"/>
  </p:sldIdLst>
  <p:sldSz cx="9144000" cy="6858000" type="screen4x3"/>
  <p:notesSz cx="6858000" cy="9144000"/>
  <p:defaultTextStyle>
    <a:defPPr>
      <a:defRPr lang="es-H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26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0E07B1F3-512D-4CED-89D0-C1283D8899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HN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24E38C6-72CE-4F36-8B15-8CF67061C1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116A3-117E-4750-AA69-BA0382AB2BA7}" type="datetimeFigureOut">
              <a:rPr lang="es-HN" smtClean="0"/>
              <a:t>5/5/2019</a:t>
            </a:fld>
            <a:endParaRPr lang="es-HN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1F569EA-8B1A-43A0-9CB6-A529D002B4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HN"/>
              <a:t>"Los mercados eléctricos competitivos y la red de transmisión"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96090E7-1F6B-4184-9558-74BF3168A6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54C597-6A9F-4424-82F9-AE608D43563D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59990845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HN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9CD3D-9C20-4380-8981-1141A8045AC5}" type="datetimeFigureOut">
              <a:rPr lang="es-HN" smtClean="0"/>
              <a:t>5/5/2019</a:t>
            </a:fld>
            <a:endParaRPr lang="es-HN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HN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HN"/>
              <a:t>"Los mercados eléctricos competitivos y la red de transmisión"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B4944-D543-4598-A27D-4DB13BD69992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8206546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822325"/>
            <a:ext cx="7162800" cy="1143000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1588" y="3962400"/>
            <a:ext cx="3919537" cy="175260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200" b="1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104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Clr>
                <a:schemeClr val="tx1">
                  <a:lumMod val="65000"/>
                  <a:lumOff val="35000"/>
                </a:schemeClr>
              </a:buClr>
              <a:defRPr/>
            </a:lvl2pPr>
            <a:lvl3pPr>
              <a:buClr>
                <a:schemeClr val="tx1">
                  <a:lumMod val="65000"/>
                  <a:lumOff val="35000"/>
                </a:schemeClr>
              </a:buClr>
              <a:defRPr/>
            </a:lvl3pPr>
            <a:lvl4pPr>
              <a:buClr>
                <a:schemeClr val="tx1">
                  <a:lumMod val="65000"/>
                  <a:lumOff val="35000"/>
                </a:schemeClr>
              </a:buClr>
              <a:defRPr/>
            </a:lvl4pPr>
            <a:lvl5pPr>
              <a:buClr>
                <a:schemeClr val="tx1">
                  <a:lumMod val="65000"/>
                  <a:lumOff val="35000"/>
                </a:schemeClr>
              </a:buCl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>
          <a:xfrm>
            <a:off x="1219200" y="6093296"/>
            <a:ext cx="5225008" cy="365125"/>
          </a:xfrm>
        </p:spPr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5C834C9-9AC7-4D07-AD91-D0A9D674B41D}"/>
              </a:ext>
            </a:extLst>
          </p:cNvPr>
          <p:cNvSpPr/>
          <p:nvPr userDrawn="1"/>
        </p:nvSpPr>
        <p:spPr>
          <a:xfrm>
            <a:off x="1259632" y="6597352"/>
            <a:ext cx="475029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dirty="0">
                <a:solidFill>
                  <a:schemeClr val="bg1"/>
                </a:solidFill>
              </a:rPr>
              <a:t>Los Mercados Eléctricos Competitivos y la Red de Transmisión - 2019</a:t>
            </a:r>
          </a:p>
        </p:txBody>
      </p:sp>
    </p:spTree>
    <p:extLst>
      <p:ext uri="{BB962C8B-B14F-4D97-AF65-F5344CB8AC3E}">
        <p14:creationId xmlns:p14="http://schemas.microsoft.com/office/powerpoint/2010/main" val="2799761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040287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072549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360719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358113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112030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26629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96071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562603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185999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094328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275" y="60960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76275" y="200025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6775" y="200025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76775" y="413385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702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66750" y="59055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9812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10100" y="41148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94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9055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325" y="198120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95825" y="19812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95825" y="41148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350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275" y="60960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840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Historical Layou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TitleSlide_B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IEEE_TAG_WHIT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6019800"/>
            <a:ext cx="1143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0121" y="1150964"/>
            <a:ext cx="7962600" cy="1143000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rgbClr val="00558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05731" y="3297303"/>
            <a:ext cx="6760391" cy="123444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200" b="1">
                <a:solidFill>
                  <a:srgbClr val="808080"/>
                </a:solidFill>
              </a:defRPr>
            </a:lvl1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383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Users Layou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TitleSlide_C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IEEE_TAG_WHIT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6019800"/>
            <a:ext cx="1143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4705" y="1155210"/>
            <a:ext cx="7848600" cy="1143000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rgbClr val="005087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05731" y="3297304"/>
            <a:ext cx="6760391" cy="123444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200" b="1">
                <a:solidFill>
                  <a:srgbClr val="808080"/>
                </a:solidFill>
              </a:defRPr>
            </a:lvl1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86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echnology Layou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TitleSlide_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IEEE_TAG_WHIT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6019800"/>
            <a:ext cx="1143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4088" y="1152144"/>
            <a:ext cx="7964424" cy="1143000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rgbClr val="005087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05731" y="3297304"/>
            <a:ext cx="6760391" cy="123444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200" b="1">
                <a:solidFill>
                  <a:srgbClr val="808080"/>
                </a:solidFill>
              </a:defRPr>
            </a:lvl1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392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822325"/>
            <a:ext cx="7162800" cy="1143000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1588" y="3962400"/>
            <a:ext cx="3919537" cy="1752600"/>
          </a:xfr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200" b="1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C43FE87-662B-40D1-B45A-A4630A904F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1600" y="6021288"/>
            <a:ext cx="664757" cy="65256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18B3E7B-8A40-4C5B-9F93-C69717DF94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1520" y="6077985"/>
            <a:ext cx="644460" cy="58587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328D770-1B70-4649-8C1A-D1B34E0A071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6184387"/>
            <a:ext cx="318012" cy="19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3219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Clr>
                <a:schemeClr val="tx1">
                  <a:lumMod val="65000"/>
                  <a:lumOff val="35000"/>
                </a:schemeClr>
              </a:buClr>
              <a:defRPr/>
            </a:lvl2pPr>
            <a:lvl3pPr>
              <a:buClr>
                <a:schemeClr val="tx1">
                  <a:lumMod val="65000"/>
                  <a:lumOff val="35000"/>
                </a:schemeClr>
              </a:buClr>
              <a:defRPr/>
            </a:lvl3pPr>
            <a:lvl4pPr>
              <a:buClr>
                <a:schemeClr val="tx1">
                  <a:lumMod val="65000"/>
                  <a:lumOff val="35000"/>
                </a:schemeClr>
              </a:buClr>
              <a:defRPr/>
            </a:lvl4pPr>
            <a:lvl5pPr>
              <a:buClr>
                <a:schemeClr val="tx1">
                  <a:lumMod val="65000"/>
                  <a:lumOff val="35000"/>
                </a:schemeClr>
              </a:buCl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>
          <a:xfrm>
            <a:off x="1219200" y="6172200"/>
            <a:ext cx="623312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s-AR" dirty="0"/>
              <a:t>Los Mercados Eléctricos Competitivos y la Red de Transmisión - 2019</a:t>
            </a:r>
            <a:endParaRPr lang="es-HN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810697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BD3ACE31-4D28-4D4F-B19F-1AA46201E099}"/>
              </a:ext>
            </a:extLst>
          </p:cNvPr>
          <p:cNvSpPr txBox="1">
            <a:spLocks/>
          </p:cNvSpPr>
          <p:nvPr userDrawn="1"/>
        </p:nvSpPr>
        <p:spPr>
          <a:xfrm>
            <a:off x="1219200" y="6172200"/>
            <a:ext cx="623312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HN"/>
            </a:defPPr>
            <a:lvl1pPr marL="0" algn="l" defTabSz="914400" rtl="0" eaLnBrk="1" latinLnBrk="0" hangingPunct="1">
              <a:defRPr sz="10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/>
              <a:t>Los Mercados Eléctricos Competitivos y la Red de Transmisión - 2019</a:t>
            </a:r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28247923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  <p:sp>
        <p:nvSpPr>
          <p:cNvPr id="6" name="Date Placeholder 9">
            <a:extLst>
              <a:ext uri="{FF2B5EF4-FFF2-40B4-BE49-F238E27FC236}">
                <a16:creationId xmlns:a16="http://schemas.microsoft.com/office/drawing/2014/main" id="{393DE42C-4F17-4F12-B077-05EE14D1AD0C}"/>
              </a:ext>
            </a:extLst>
          </p:cNvPr>
          <p:cNvSpPr txBox="1">
            <a:spLocks/>
          </p:cNvSpPr>
          <p:nvPr userDrawn="1"/>
        </p:nvSpPr>
        <p:spPr>
          <a:xfrm>
            <a:off x="1219200" y="6172200"/>
            <a:ext cx="623312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HN"/>
            </a:defPPr>
            <a:lvl1pPr marL="0" algn="l" defTabSz="914400" rtl="0" eaLnBrk="1" latinLnBrk="0" hangingPunct="1">
              <a:defRPr sz="10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/>
              <a:t>Los Mercados Eléctricos Competitivos y la Red de Transmisión - 2019</a:t>
            </a:r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16338576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0496317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9606965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1044618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858481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0114271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1072863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2870345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HN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8676615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275" y="60960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76275" y="200025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6775" y="200025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76775" y="413385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993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66750" y="59055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9812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10100" y="41148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810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9055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325" y="198120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95825" y="19812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95825" y="4114800"/>
            <a:ext cx="38481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0005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275" y="609600"/>
            <a:ext cx="7848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481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8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1219200" y="6172200"/>
            <a:ext cx="522500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r>
              <a:rPr lang="es-AR" dirty="0"/>
              <a:t>Los Mercados Eléctricos Competitivos y la Red de Transmisión - 2019</a:t>
            </a:r>
          </a:p>
          <a:p>
            <a:endParaRPr lang="es-HN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33400" y="6172200"/>
            <a:ext cx="685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Char char="–"/>
        <a:defRPr sz="26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Font typeface="Wingdings" pitchFamily="-112" charset="2"/>
        <a:buChar char="§"/>
        <a:defRPr sz="22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Char char="–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Font typeface="Wingdings" pitchFamily="-112" charset="2"/>
        <a:buChar char="§"/>
        <a:defRPr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1219200" y="6172200"/>
            <a:ext cx="3124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33400" y="6172200"/>
            <a:ext cx="685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B991A3F-467F-401A-BB53-9B3424EDA57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pic>
        <p:nvPicPr>
          <p:cNvPr id="2054" name="Picture 7" descr="IEEE_TAG_BLUE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924550"/>
            <a:ext cx="9144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Blip>
          <a:blip r:embed="rId7"/>
        </a:buBlip>
        <a:defRPr sz="28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–"/>
        <a:defRPr sz="26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-112" charset="2"/>
        <a:buChar char="§"/>
        <a:defRPr sz="22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–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-112" charset="2"/>
        <a:buChar char="§"/>
        <a:defRPr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8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1219200" y="6172200"/>
            <a:ext cx="59450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r>
              <a:rPr lang="es-AR" dirty="0"/>
              <a:t>Los Mercados Eléctricos Competitivos y la Red de Transmisión - 2019</a:t>
            </a:r>
          </a:p>
          <a:p>
            <a:endParaRPr lang="es-HN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33400" y="6172200"/>
            <a:ext cx="685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E215E0E9-1926-4499-963C-FE6D2E1B9154}" type="slidenum">
              <a:rPr lang="es-HN" smtClean="0"/>
              <a:pPr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7655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-112" charset="0"/>
          <a:ea typeface="ＭＳ Ｐゴシック" pitchFamily="28" charset="-128"/>
          <a:cs typeface="ＭＳ Ｐゴシック" pitchFamily="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28" charset="0"/>
          <a:ea typeface="ＭＳ Ｐゴシック" pitchFamily="28" charset="-128"/>
          <a:cs typeface="ＭＳ Ｐゴシック" pitchFamily="2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80000"/>
        <a:buBlip>
          <a:blip r:embed="rId19"/>
        </a:buBlip>
        <a:defRPr sz="28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Char char="–"/>
        <a:defRPr sz="26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Font typeface="Wingdings" pitchFamily="-112" charset="2"/>
        <a:buChar char="§"/>
        <a:defRPr sz="22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Char char="–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95959"/>
        </a:buClr>
        <a:buFont typeface="Wingdings" pitchFamily="-112" charset="2"/>
        <a:buChar char="§"/>
        <a:defRPr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8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822325"/>
            <a:ext cx="8136904" cy="1143000"/>
          </a:xfrm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80000"/>
            </a:pPr>
            <a:r>
              <a:rPr lang="es-HN" sz="3200" dirty="0">
                <a:latin typeface="Helvetica" panose="020B0604020202020204" pitchFamily="34" charset="0"/>
                <a:cs typeface="Helvetica" panose="020B0604020202020204" pitchFamily="34" charset="0"/>
              </a:rPr>
              <a:t>“Los Mercados Eléctricos Competitivos y la Red de Transmisión”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71588" y="3645024"/>
            <a:ext cx="7162799" cy="930276"/>
          </a:xfrm>
        </p:spPr>
        <p:txBody>
          <a:bodyPr/>
          <a:lstStyle/>
          <a:p>
            <a:pPr algn="ctr"/>
            <a:endParaRPr lang="es-HN" sz="28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s-HN" sz="2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CURSO DE POSGRADO</a:t>
            </a:r>
          </a:p>
        </p:txBody>
      </p:sp>
      <p:sp>
        <p:nvSpPr>
          <p:cNvPr id="7" name="2 Subtítulo">
            <a:extLst>
              <a:ext uri="{FF2B5EF4-FFF2-40B4-BE49-F238E27FC236}">
                <a16:creationId xmlns:a16="http://schemas.microsoft.com/office/drawing/2014/main" id="{626DC20A-A335-4102-B3BA-6441C670A100}"/>
              </a:ext>
            </a:extLst>
          </p:cNvPr>
          <p:cNvSpPr txBox="1">
            <a:spLocks/>
          </p:cNvSpPr>
          <p:nvPr/>
        </p:nvSpPr>
        <p:spPr bwMode="auto">
          <a:xfrm>
            <a:off x="3311860" y="4764165"/>
            <a:ext cx="2808312" cy="863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Font typeface="Wingdings" pitchFamily="28" charset="2"/>
              <a:buNone/>
              <a:defRPr sz="2200" b="1">
                <a:solidFill>
                  <a:schemeClr val="tx2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Char char="–"/>
              <a:defRPr sz="26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Font typeface="Wingdings" pitchFamily="-112" charset="2"/>
              <a:buChar char="§"/>
              <a:defRPr sz="22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Font typeface="Wingdings" pitchFamily="-112" charset="2"/>
              <a:buChar char="§"/>
              <a:defRPr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  <a:buSzPct val="80000"/>
              <a:buFont typeface="Wingdings" pitchFamily="28" charset="2"/>
              <a:buNone/>
              <a:tabLst/>
              <a:defRPr/>
            </a:pPr>
            <a:endParaRPr kumimoji="0" lang="es-HN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elvetica" panose="020B0604020202020204" pitchFamily="34" charset="0"/>
              <a:ea typeface="ＭＳ Ｐゴシック" pitchFamily="-112" charset="-128"/>
              <a:cs typeface="Helvetica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  <a:buSzPct val="80000"/>
              <a:buFont typeface="Wingdings" pitchFamily="28" charset="2"/>
              <a:buNone/>
              <a:tabLst/>
              <a:defRPr/>
            </a:pPr>
            <a:r>
              <a:rPr kumimoji="0" lang="es-H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itchFamily="-112" charset="-128"/>
                <a:cs typeface="Helvetica" panose="020B0604020202020204" pitchFamily="34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136488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947192"/>
          </a:xfrm>
        </p:spPr>
        <p:txBody>
          <a:bodyPr/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CONTENIDO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83196"/>
            <a:ext cx="7772400" cy="5089004"/>
          </a:xfrm>
        </p:spPr>
        <p:txBody>
          <a:bodyPr/>
          <a:lstStyle/>
          <a:p>
            <a:r>
              <a:rPr lang="es-ES" sz="1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LOS MERCADOS DE ENERGÍA ELÉCTRICA</a:t>
            </a: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MICROECONOMÍA DE LOS MERCADOS ELÉCTRICOS</a:t>
            </a: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AL DESPACHO ECONÓMICO DE SS.EE. Mercado spot</a:t>
            </a: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MERCADOS ELÉCTRICOS: CONTEXTO ACTUAL Y PERSPECTIVAS</a:t>
            </a:r>
          </a:p>
          <a:p>
            <a:pPr lvl="1"/>
            <a:endParaRPr lang="es-ES" sz="18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s-ES" sz="1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Módulo II: EL SISTEMA DE TRANSMISIÓN</a:t>
            </a: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SERVICIO DE TRANSMISIÓN EN MERCADOS DE ENERGÍA ELÉCTRICA</a:t>
            </a:r>
          </a:p>
          <a:p>
            <a:pPr lvl="1">
              <a:buFont typeface="+mj-lt"/>
              <a:buAutoNum type="arabicPeriod"/>
            </a:pPr>
            <a:r>
              <a:rPr lang="es-AR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REGULACIÓN Y REMUNERACIÓN DEL SERVICIO DE TRANSMISIÓN </a:t>
            </a:r>
            <a:endParaRPr lang="es-ES" sz="16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INTERCONEXIONES INTERNACIONALES Y MERCADOS REGIONALES </a:t>
            </a:r>
          </a:p>
          <a:p>
            <a:pPr lvl="1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CONFIABILIDAD Y RESERVA CONSIDERANDO LA RED</a:t>
            </a:r>
          </a:p>
          <a:p>
            <a:pPr marL="457200" lvl="1" indent="0">
              <a:buNone/>
            </a:pPr>
            <a:endParaRPr lang="es-ES" sz="16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>
              <a:buClr>
                <a:srgbClr val="808080"/>
              </a:buClr>
            </a:pPr>
            <a:r>
              <a:rPr lang="es-ES" sz="1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Módulo III: </a:t>
            </a:r>
            <a:r>
              <a:rPr lang="es-AR" sz="1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EXPANSIÓN DEL SISTEMA DE TRANSMISIÓN Y MANEJO DE RIESGO</a:t>
            </a:r>
            <a:endParaRPr lang="es-ES" sz="18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buFont typeface="+mj-lt"/>
              <a:buAutoNum type="arabicPeriod"/>
            </a:pPr>
            <a:r>
              <a:rPr lang="es-AR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EXPANSIÓN DEL SISTEMA DE TRANSMISIÓN</a:t>
            </a:r>
          </a:p>
          <a:p>
            <a:pPr lvl="1">
              <a:buFont typeface="+mj-lt"/>
              <a:buAutoNum type="arabicPeriod"/>
            </a:pPr>
            <a:r>
              <a:rPr lang="es-AR" sz="16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MANEJO DE RIESGO EN MERCADOS ELÉCTRICOS</a:t>
            </a:r>
          </a:p>
          <a:p>
            <a:pPr marL="457200" lvl="1" indent="0">
              <a:buNone/>
            </a:pPr>
            <a:endParaRPr lang="es-ES" sz="16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s-HN" sz="16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15E0E9-1926-4499-963C-FE6D2E1B9154}" type="slidenum">
              <a:rPr kumimoji="0" lang="es-HN" sz="10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HN" sz="10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921182BB-B63C-4C0C-97A1-89705BFFA2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9200" y="6172200"/>
            <a:ext cx="623312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0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Los Mercados Eléctricos Competitivos y la Red de Transmisión - 2019</a:t>
            </a:r>
            <a:endParaRPr kumimoji="0" lang="es-HN" sz="10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412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1" y="822325"/>
            <a:ext cx="8804891" cy="1143000"/>
          </a:xfrm>
        </p:spPr>
        <p:txBody>
          <a:bodyPr/>
          <a:lstStyle/>
          <a:p>
            <a:pPr algn="ctr"/>
            <a:r>
              <a:rPr lang="es-HN" sz="2800" dirty="0">
                <a:latin typeface="Helvetica" panose="020B0604020202020204" pitchFamily="34" charset="0"/>
                <a:cs typeface="Helvetica" panose="020B0604020202020204" pitchFamily="34" charset="0"/>
              </a:rPr>
              <a:t>LOS MERCADOS DE ENERGÍA ELÉCTRICA</a:t>
            </a:r>
            <a:br>
              <a:rPr lang="es-HN" sz="28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br>
              <a:rPr lang="es-HN" sz="28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s-HN" sz="2000" dirty="0">
                <a:latin typeface="Helvetica" panose="020B0604020202020204" pitchFamily="34" charset="0"/>
                <a:cs typeface="Helvetica" panose="020B0604020202020204" pitchFamily="34" charset="0"/>
              </a:rPr>
              <a:t>INTRODUCCIÓN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HN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898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61192"/>
            <a:ext cx="7772400" cy="4516079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Tipos de Mercados</a:t>
            </a: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Fecha de entrega de la mercancía</a:t>
            </a: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Forma de liquidación</a:t>
            </a:r>
          </a:p>
          <a:p>
            <a:pPr lvl="2"/>
            <a:r>
              <a:rPr lang="es-E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Cualquier otra condición que pueda estar asociada a la transacción</a:t>
            </a:r>
          </a:p>
          <a:p>
            <a:pPr lvl="1"/>
            <a:endParaRPr lang="es-ES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s-E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</a:t>
            </a:r>
            <a:r>
              <a:rPr lang="es-ES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SPOT</a:t>
            </a:r>
          </a:p>
          <a:p>
            <a:pPr lvl="2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Vendedor entrega la mercancía de inmediato; comprador la paga en el acto (</a:t>
            </a:r>
            <a:r>
              <a:rPr lang="es-ES" sz="2000" i="1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</a:t>
            </a:r>
            <a:r>
              <a:rPr lang="es-ES" sz="20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" sz="2000" i="1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</a:t>
            </a:r>
            <a:r>
              <a:rPr lang="es-ES" sz="20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spot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lvl="2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Ventaja: inmediatez</a:t>
            </a:r>
          </a:p>
          <a:p>
            <a:pPr lvl="2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precio del mercado spot cambia rápidamente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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exposición al riesgo del precio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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otros tipos de transacciones y mercados</a:t>
            </a:r>
            <a:endParaRPr lang="es-HN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4</a:t>
            </a:fld>
            <a:endParaRPr lang="es-HN"/>
          </a:p>
        </p:txBody>
      </p:sp>
      <p:sp>
        <p:nvSpPr>
          <p:cNvPr id="2" name="Rectángulo redondeado 1"/>
          <p:cNvSpPr/>
          <p:nvPr/>
        </p:nvSpPr>
        <p:spPr bwMode="auto">
          <a:xfrm>
            <a:off x="1547664" y="1870719"/>
            <a:ext cx="6048672" cy="1296144"/>
          </a:xfrm>
          <a:prstGeom prst="roundRect">
            <a:avLst/>
          </a:prstGeom>
          <a:solidFill>
            <a:schemeClr val="bg1">
              <a:lumMod val="75000"/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540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61192"/>
            <a:ext cx="7772400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Tipos de Mercados</a:t>
            </a:r>
          </a:p>
          <a:p>
            <a:pPr lvl="1"/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Mercados y Contratos </a:t>
            </a:r>
            <a:r>
              <a:rPr lang="es-HN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FORWARD</a:t>
            </a:r>
            <a:endParaRPr lang="es-HN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Cantidad y calidad de la mercancía a entregar</a:t>
            </a: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Fecha de entrega y fecha de pago</a:t>
            </a:r>
          </a:p>
          <a:p>
            <a:pPr lvl="2"/>
            <a:r>
              <a:rPr lang="es-E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precio a ser abonado</a:t>
            </a:r>
          </a:p>
          <a:p>
            <a:pPr lvl="2"/>
            <a:r>
              <a:rPr lang="es-E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Las penalidades por incumplimiento</a:t>
            </a:r>
          </a:p>
          <a:p>
            <a:pPr lvl="1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contrato evita el riesgo del precio para ambas partes</a:t>
            </a:r>
          </a:p>
          <a:p>
            <a:pPr lvl="1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 muchos buscan contratos Forward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 mercado Forward</a:t>
            </a:r>
          </a:p>
          <a:p>
            <a:pPr lvl="1">
              <a:buClr>
                <a:srgbClr val="000000">
                  <a:lumMod val="65000"/>
                  <a:lumOff val="35000"/>
                </a:srgbClr>
              </a:buClr>
            </a:pPr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Mercados y Contratos </a:t>
            </a:r>
            <a:r>
              <a:rPr lang="es-HN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FUTUROS</a:t>
            </a:r>
          </a:p>
          <a:p>
            <a:pPr lvl="1">
              <a:buClr>
                <a:srgbClr val="000000">
                  <a:lumMod val="65000"/>
                  <a:lumOff val="35000"/>
                </a:srgbClr>
              </a:buClr>
            </a:pP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Asimetría en la información</a:t>
            </a:r>
          </a:p>
          <a:p>
            <a:pPr lvl="1">
              <a:buClr>
                <a:srgbClr val="000000">
                  <a:lumMod val="65000"/>
                  <a:lumOff val="35000"/>
                </a:srgbClr>
              </a:buClr>
            </a:pP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Aversión </a:t>
            </a:r>
            <a:r>
              <a:rPr lang="es-ES" sz="200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 riesgo </a:t>
            </a:r>
            <a:endParaRPr lang="es-ES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5</a:t>
            </a:fld>
            <a:endParaRPr lang="es-HN"/>
          </a:p>
        </p:txBody>
      </p:sp>
      <p:sp>
        <p:nvSpPr>
          <p:cNvPr id="2" name="Rectángulo redondeado 1"/>
          <p:cNvSpPr/>
          <p:nvPr/>
        </p:nvSpPr>
        <p:spPr bwMode="auto">
          <a:xfrm>
            <a:off x="1403648" y="2346008"/>
            <a:ext cx="6048672" cy="1296144"/>
          </a:xfrm>
          <a:prstGeom prst="roundRect">
            <a:avLst/>
          </a:prstGeom>
          <a:solidFill>
            <a:schemeClr val="bg1">
              <a:lumMod val="75000"/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7082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61192"/>
            <a:ext cx="554238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Tipos de Mercados</a:t>
            </a:r>
          </a:p>
          <a:p>
            <a:pPr lvl="1"/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OPCIONES</a:t>
            </a: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Futuros y Forwards son contratos </a:t>
            </a:r>
            <a:r>
              <a:rPr lang="es-HN" sz="18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firmes</a:t>
            </a: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Opción de compra </a:t>
            </a:r>
            <a:r>
              <a:rPr lang="es-HN" sz="18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s-HN" sz="1800" i="1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call</a:t>
            </a:r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 y Opción de venta (</a:t>
            </a:r>
            <a:r>
              <a:rPr lang="es-HN" sz="1800" i="1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put</a:t>
            </a:r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), a cambio de una prima</a:t>
            </a:r>
          </a:p>
          <a:p>
            <a:pPr lvl="2"/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Posición</a:t>
            </a:r>
            <a:r>
              <a:rPr lang="es-HN" sz="18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larga: </a:t>
            </a:r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Comprador de la opción Posición </a:t>
            </a:r>
            <a:r>
              <a:rPr lang="es-HN" sz="18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corta</a:t>
            </a:r>
            <a:r>
              <a:rPr lang="es-HN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vendedor de la opción</a:t>
            </a:r>
          </a:p>
          <a:p>
            <a:pPr lvl="1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Long-</a:t>
            </a:r>
            <a:r>
              <a:rPr lang="es-ES" sz="20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call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Un operador que espera que el precio crezca, compra la opción de comprar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" sz="20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 mercado&gt;P ejercicio</a:t>
            </a:r>
          </a:p>
          <a:p>
            <a:pPr lvl="1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Long-</a:t>
            </a:r>
            <a:r>
              <a:rPr lang="es-ES" sz="20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put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Un operador que espera que el precio crezca, compra la opción de vender 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" sz="20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 mercado&gt;P ejercicio</a:t>
            </a:r>
            <a:endParaRPr lang="es-ES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ES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6</a:t>
            </a:fld>
            <a:endParaRPr lang="es-HN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074" y="1772816"/>
            <a:ext cx="2635068" cy="171030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966" y="3789040"/>
            <a:ext cx="2657475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936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61192"/>
            <a:ext cx="554238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Tipos de Mercados</a:t>
            </a:r>
          </a:p>
          <a:p>
            <a:pPr lvl="1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Short-</a:t>
            </a:r>
            <a:r>
              <a:rPr lang="es-ES" sz="20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call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Un operador que espera que el precio crezca, vende la </a:t>
            </a:r>
            <a:r>
              <a:rPr lang="es-ES" sz="20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opción de comprar</a:t>
            </a:r>
          </a:p>
          <a:p>
            <a:pPr lvl="1"/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Short-</a:t>
            </a:r>
            <a:r>
              <a:rPr lang="es-ES" sz="20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put</a:t>
            </a:r>
            <a:r>
              <a:rPr lang="es-E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Un operador que espera que el precio baje, vende </a:t>
            </a:r>
            <a:r>
              <a:rPr lang="es-ES" sz="2000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opción de vender</a:t>
            </a:r>
          </a:p>
          <a:p>
            <a:pPr lvl="1"/>
            <a:endParaRPr lang="es-ES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7</a:t>
            </a:fld>
            <a:endParaRPr lang="es-HN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1871" y="1361192"/>
            <a:ext cx="2714625" cy="17526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3204409"/>
            <a:ext cx="26860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31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61192"/>
            <a:ext cx="554238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Tipos de Mercados</a:t>
            </a:r>
          </a:p>
          <a:p>
            <a:pPr lvl="1"/>
            <a:endParaRPr lang="es-ES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8</a:t>
            </a:fld>
            <a:endParaRPr lang="es-HN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085" y="1916832"/>
            <a:ext cx="3156126" cy="203763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5084" y="4112884"/>
            <a:ext cx="3156126" cy="205931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502" y="1916832"/>
            <a:ext cx="3132298" cy="203019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2501" y="4146263"/>
            <a:ext cx="3132299" cy="202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3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61192"/>
            <a:ext cx="849694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eléctrico vs. Otros mercados</a:t>
            </a:r>
          </a:p>
          <a:p>
            <a:pPr lvl="1"/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electricidad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está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necesariamente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vinculada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al Sistema de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transporte</a:t>
            </a:r>
            <a:endParaRPr lang="en-US" sz="24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Sistema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físico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distribución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opera mucho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más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rápido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que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cualquier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otro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Mercado</a:t>
            </a:r>
          </a:p>
          <a:p>
            <a:pPr lvl="1"/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Producción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y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consumo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deben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estar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balanceados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todo</a:t>
            </a:r>
            <a:r>
              <a:rPr lang="en-US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instante</a:t>
            </a:r>
            <a:endParaRPr lang="en-US" sz="24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2"/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Falla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el balance 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Colapso</a:t>
            </a:r>
            <a:endParaRPr lang="en-US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2"/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Las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consecuencias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del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colapso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son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enormes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balance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debe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ser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mantenido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cualquier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costo</a:t>
            </a:r>
            <a:endParaRPr lang="en-US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2"/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balance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físico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NO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debe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ser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dejado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 las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fuerzas</a:t>
            </a:r>
            <a:r>
              <a:rPr lang="en-US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del </a:t>
            </a:r>
            <a:r>
              <a:rPr lang="en-US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</a:t>
            </a:r>
            <a:endParaRPr lang="es-ES" sz="16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9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077527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61192"/>
            <a:ext cx="849694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eléctrico vs. Otros mercados</a:t>
            </a: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energía producida por todos los generadores se reúne en un “pool”</a:t>
            </a:r>
          </a:p>
          <a:p>
            <a:pPr lvl="2"/>
            <a:r>
              <a:rPr lang="es-AR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 generador no puede direccionar su producción a un consumidor dado</a:t>
            </a:r>
          </a:p>
          <a:p>
            <a:pPr lvl="2"/>
            <a:r>
              <a:rPr lang="es-AR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consumidor no puede elegir el generador que produce su carga</a:t>
            </a:r>
          </a:p>
          <a:p>
            <a:pPr lvl="2"/>
            <a:r>
              <a:rPr lang="es-AR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energía producida por cada generador es indistinguible</a:t>
            </a: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“</a:t>
            </a:r>
            <a:r>
              <a:rPr lang="es-AR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pooling</a:t>
            </a:r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” es económicamente deseable</a:t>
            </a: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 colapso del sistema afecta a todos por igual</a:t>
            </a:r>
            <a:endParaRPr lang="es-AR" sz="16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10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067495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61192"/>
            <a:ext cx="849694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eléctrico vs. Otros mercados</a:t>
            </a: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demanda eléctrica muestra predictibilidad cíclica: variaciones diarias, semanales, estacionales (similar a otros </a:t>
            </a:r>
            <a:r>
              <a:rPr lang="es-AR" sz="2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comodities</a:t>
            </a:r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 </a:t>
            </a: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electricidad no puede almacenarse en grandes cantidades </a:t>
            </a:r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 debe ser consumida cuando se produce</a:t>
            </a:r>
            <a:endParaRPr lang="es-AR" sz="24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Las instalaciones de producción deben ser capaces de satisfacer la demanda máxima</a:t>
            </a: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elasticidad-precio de la demanda es muy baja </a:t>
            </a:r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 La curva de demanda es </a:t>
            </a:r>
            <a:r>
              <a:rPr lang="es-AR" sz="240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casi vertical</a:t>
            </a:r>
            <a:endParaRPr lang="es-AR" sz="24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11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217471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61192"/>
            <a:ext cx="849694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spot de otros </a:t>
            </a:r>
            <a:r>
              <a:rPr lang="es-HN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comodities</a:t>
            </a:r>
            <a:endParaRPr lang="es-HN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Características del mercado spot:</a:t>
            </a:r>
          </a:p>
          <a:p>
            <a:pPr lvl="2"/>
            <a:r>
              <a:rPr lang="es-AR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Entrega incondicional  e inmediata</a:t>
            </a:r>
          </a:p>
          <a:p>
            <a:pPr lvl="2"/>
            <a:r>
              <a:rPr lang="es-AR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precio queda determinado por la interacción entre compradores y vendedores</a:t>
            </a:r>
          </a:p>
          <a:p>
            <a:pPr lvl="2"/>
            <a:r>
              <a:rPr lang="es-419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Los precios tienden a ser volátiles (mercado de corto plazo)</a:t>
            </a:r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Compradores y vendedores buscan negociar contratos de más largo plazo para reducir el riesgo del precio</a:t>
            </a:r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Spot </a:t>
            </a:r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 panose="05050102010706020507" pitchFamily="18" charset="2"/>
              </a:rPr>
              <a:t> Ajustes  Mercado de último recurso</a:t>
            </a:r>
            <a:endParaRPr lang="es-AR" sz="24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12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439747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68760"/>
            <a:ext cx="8496944" cy="5112568"/>
          </a:xfrm>
        </p:spPr>
        <p:txBody>
          <a:bodyPr/>
          <a:lstStyle/>
          <a:p>
            <a:r>
              <a:rPr lang="es-AR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spot para energía eléctrica</a:t>
            </a:r>
          </a:p>
          <a:p>
            <a:pPr lvl="1"/>
            <a:r>
              <a:rPr lang="es-419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Lado de la demanda:</a:t>
            </a:r>
          </a:p>
          <a:p>
            <a:pPr lvl="2"/>
            <a:r>
              <a:rPr lang="es-AR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Errores en el pronóstico de carga</a:t>
            </a:r>
          </a:p>
          <a:p>
            <a:pPr lvl="1"/>
            <a:r>
              <a:rPr lang="es-419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Lado de la oferta:</a:t>
            </a:r>
          </a:p>
          <a:p>
            <a:pPr lvl="2"/>
            <a:r>
              <a:rPr lang="es-419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Interrupciones imprevistas del generador</a:t>
            </a: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Las brechas entre la carga y la generación deben </a:t>
            </a:r>
            <a:r>
              <a:rPr lang="es-419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llenarse rápidamente</a:t>
            </a:r>
          </a:p>
          <a:p>
            <a:pPr lvl="1"/>
            <a:r>
              <a:rPr lang="es-419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Mecanismos de mercado</a:t>
            </a:r>
          </a:p>
          <a:p>
            <a:pPr lvl="2"/>
            <a:r>
              <a:rPr lang="es-419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Demasiado lento</a:t>
            </a:r>
          </a:p>
          <a:p>
            <a:pPr lvl="2"/>
            <a:r>
              <a:rPr lang="es-419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Demasiado caro</a:t>
            </a:r>
          </a:p>
          <a:p>
            <a:pPr lvl="1"/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Necesita comunicación rápida / llegar a muchos </a:t>
            </a:r>
            <a:r>
              <a:rPr lang="es-419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participantes</a:t>
            </a: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13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831048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Conector recto de flecha 16"/>
          <p:cNvCxnSpPr/>
          <p:nvPr/>
        </p:nvCxnSpPr>
        <p:spPr bwMode="auto">
          <a:xfrm flipH="1" flipV="1">
            <a:off x="6156176" y="3688224"/>
            <a:ext cx="584448" cy="838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dirty="0">
                <a:latin typeface="Helvetica" panose="020B0604020202020204" pitchFamily="34" charset="0"/>
                <a:cs typeface="Helvetica" panose="020B0604020202020204" pitchFamily="34" charset="0"/>
              </a:rPr>
              <a:t>Módulo I: MERCADOS ELÉCTRICOS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16" y="1361192"/>
            <a:ext cx="8839504" cy="4516080"/>
          </a:xfrm>
        </p:spPr>
        <p:txBody>
          <a:bodyPr/>
          <a:lstStyle/>
          <a:p>
            <a:r>
              <a:rPr lang="es-HN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spot Administrado</a:t>
            </a: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14</a:t>
            </a:fld>
            <a:endParaRPr lang="es-HN"/>
          </a:p>
        </p:txBody>
      </p:sp>
      <p:sp>
        <p:nvSpPr>
          <p:cNvPr id="3" name="Rectángulo redondeado 2"/>
          <p:cNvSpPr/>
          <p:nvPr/>
        </p:nvSpPr>
        <p:spPr bwMode="auto">
          <a:xfrm>
            <a:off x="3347864" y="1844824"/>
            <a:ext cx="2520280" cy="86409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419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Operador del Sistema</a:t>
            </a:r>
            <a:endParaRPr kumimoji="0" lang="es-A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  <p:sp>
        <p:nvSpPr>
          <p:cNvPr id="4" name="Elipse 3"/>
          <p:cNvSpPr/>
          <p:nvPr/>
        </p:nvSpPr>
        <p:spPr bwMode="auto">
          <a:xfrm>
            <a:off x="3059832" y="3192552"/>
            <a:ext cx="3096344" cy="1008112"/>
          </a:xfrm>
          <a:prstGeom prst="ellipse">
            <a:avLst/>
          </a:prstGeom>
          <a:solidFill>
            <a:schemeClr val="accent3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419" sz="2400" dirty="0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Mercado spot administrado</a:t>
            </a:r>
            <a:endParaRPr lang="es-AR" sz="2400" dirty="0"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  <p:cxnSp>
        <p:nvCxnSpPr>
          <p:cNvPr id="10" name="Conector recto de flecha 9"/>
          <p:cNvCxnSpPr/>
          <p:nvPr/>
        </p:nvCxnSpPr>
        <p:spPr bwMode="auto">
          <a:xfrm>
            <a:off x="2483768" y="3717032"/>
            <a:ext cx="569912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Rectángulo redondeado 4"/>
          <p:cNvSpPr/>
          <p:nvPr/>
        </p:nvSpPr>
        <p:spPr bwMode="auto">
          <a:xfrm>
            <a:off x="323528" y="2636912"/>
            <a:ext cx="2310408" cy="21602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419" dirty="0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Excedentes / </a:t>
            </a:r>
            <a:r>
              <a:rPr lang="es-419" dirty="0" err="1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décit</a:t>
            </a:r>
            <a:r>
              <a:rPr lang="es-419" dirty="0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 de generación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419" dirty="0"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419" dirty="0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Excedentes / </a:t>
            </a:r>
            <a:r>
              <a:rPr lang="es-419" dirty="0" err="1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décit</a:t>
            </a:r>
            <a:r>
              <a:rPr lang="es-419" dirty="0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 de demanda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419" sz="1600" dirty="0"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  <p:sp>
        <p:nvSpPr>
          <p:cNvPr id="15" name="Rectángulo redondeado 14"/>
          <p:cNvSpPr/>
          <p:nvPr/>
        </p:nvSpPr>
        <p:spPr bwMode="auto">
          <a:xfrm>
            <a:off x="6516216" y="2539112"/>
            <a:ext cx="2464160" cy="21602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419" dirty="0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Ofertas para aumentar / disminuir generación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419" dirty="0"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419" dirty="0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Ofertas para aumentar / disminuir demanda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419" sz="1600" dirty="0"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  <p:sp>
        <p:nvSpPr>
          <p:cNvPr id="13" name="Flecha abajo 12"/>
          <p:cNvSpPr/>
          <p:nvPr/>
        </p:nvSpPr>
        <p:spPr bwMode="auto">
          <a:xfrm>
            <a:off x="4355976" y="2780928"/>
            <a:ext cx="492680" cy="360040"/>
          </a:xfrm>
          <a:prstGeom prst="downArrow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  <p:sp>
        <p:nvSpPr>
          <p:cNvPr id="18" name="Flecha abajo 17"/>
          <p:cNvSpPr/>
          <p:nvPr/>
        </p:nvSpPr>
        <p:spPr bwMode="auto">
          <a:xfrm>
            <a:off x="4355976" y="4251462"/>
            <a:ext cx="492680" cy="360040"/>
          </a:xfrm>
          <a:prstGeom prst="downArrow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  <p:sp>
        <p:nvSpPr>
          <p:cNvPr id="19" name="Flecha abajo 18"/>
          <p:cNvSpPr/>
          <p:nvPr/>
        </p:nvSpPr>
        <p:spPr bwMode="auto">
          <a:xfrm>
            <a:off x="4427984" y="5230774"/>
            <a:ext cx="492680" cy="360040"/>
          </a:xfrm>
          <a:prstGeom prst="downArrow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  <p:sp>
        <p:nvSpPr>
          <p:cNvPr id="20" name="Rectángulo redondeado 19"/>
          <p:cNvSpPr/>
          <p:nvPr/>
        </p:nvSpPr>
        <p:spPr bwMode="auto">
          <a:xfrm>
            <a:off x="3419872" y="4625770"/>
            <a:ext cx="2376264" cy="53142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419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Acciones de control</a:t>
            </a:r>
            <a:endParaRPr kumimoji="0" lang="es-A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  <p:sp>
        <p:nvSpPr>
          <p:cNvPr id="21" name="Rectángulo redondeado 20"/>
          <p:cNvSpPr/>
          <p:nvPr/>
        </p:nvSpPr>
        <p:spPr bwMode="auto">
          <a:xfrm>
            <a:off x="3419872" y="5625829"/>
            <a:ext cx="2376264" cy="53142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419" dirty="0">
                <a:latin typeface="Arial" pitchFamily="28" charset="0"/>
                <a:ea typeface="ＭＳ Ｐゴシック" pitchFamily="28" charset="-128"/>
                <a:cs typeface="ＭＳ Ｐゴシック" pitchFamily="28" charset="-128"/>
              </a:rPr>
              <a:t>Precio spot</a:t>
            </a:r>
            <a:endParaRPr kumimoji="0" lang="es-A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28" charset="0"/>
              <a:ea typeface="ＭＳ Ｐゴシック" pitchFamily="28" charset="-128"/>
              <a:cs typeface="ＭＳ Ｐゴシック" pitchFamily="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7646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HN" sz="2800" dirty="0"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HN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169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HN" sz="2800" dirty="0"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61192"/>
            <a:ext cx="8496944" cy="4516080"/>
          </a:xfrm>
        </p:spPr>
        <p:txBody>
          <a:bodyPr/>
          <a:lstStyle/>
          <a:p>
            <a:r>
              <a:rPr lang="es-419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Definiciones</a:t>
            </a:r>
          </a:p>
          <a:p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MICROECONOMÍA</a:t>
            </a:r>
          </a:p>
          <a:p>
            <a:pPr lvl="1"/>
            <a:r>
              <a:rPr lang="es-AR" sz="2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estudia el comportamiento económico de los agentes económicos individuales (consumidores, productores, comercializadores, trabajadores e inversores) así como de los mercados que los vinculan</a:t>
            </a:r>
          </a:p>
          <a:p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MERCADO </a:t>
            </a:r>
          </a:p>
          <a:p>
            <a:pPr lvl="1"/>
            <a:r>
              <a:rPr lang="es-AR" sz="2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es un mecanismo a través del cual compradores y vendedores interactúan para determinar precios e intercambiar bienes y servicios</a:t>
            </a:r>
          </a:p>
          <a:p>
            <a:pPr lvl="2"/>
            <a:r>
              <a:rPr lang="es-AR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Competencia perfecta</a:t>
            </a:r>
          </a:p>
          <a:p>
            <a:pPr lvl="2"/>
            <a:r>
              <a:rPr lang="es-AR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Competencia imperfecta (Monopolio, Oligopolio, Competencia monopolística)</a:t>
            </a:r>
          </a:p>
          <a:p>
            <a:pPr lvl="1"/>
            <a:endParaRPr lang="es-AR" sz="22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16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3222296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61192"/>
            <a:ext cx="8496944" cy="4516080"/>
          </a:xfrm>
        </p:spPr>
        <p:txBody>
          <a:bodyPr/>
          <a:lstStyle/>
          <a:p>
            <a:r>
              <a:rPr lang="es-AR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TEORÍA DE LA DEMANDA</a:t>
            </a:r>
          </a:p>
          <a:p>
            <a:pPr lvl="1"/>
            <a:r>
              <a:rPr lang="es-AR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Disposición a pagar del consumidor individual (Utilidad Marginal)</a:t>
            </a:r>
          </a:p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419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419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s-AR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Excedente Bruto / Utilidad Bruta </a:t>
            </a:r>
          </a:p>
          <a:p>
            <a:endParaRPr lang="es-419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17</a:t>
            </a:fld>
            <a:endParaRPr lang="es-HN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009" y="2151138"/>
            <a:ext cx="3075735" cy="185392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465002"/>
            <a:ext cx="3240360" cy="207232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170" y="4384317"/>
            <a:ext cx="4435214" cy="152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361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9160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61192"/>
            <a:ext cx="8496944" cy="4516080"/>
          </a:xfrm>
        </p:spPr>
        <p:txBody>
          <a:bodyPr/>
          <a:lstStyle/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419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419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18</a:t>
            </a:fld>
            <a:endParaRPr lang="es-HN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361192"/>
            <a:ext cx="7272808" cy="514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481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61192"/>
            <a:ext cx="8496944" cy="4516080"/>
          </a:xfrm>
        </p:spPr>
        <p:txBody>
          <a:bodyPr/>
          <a:lstStyle/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419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419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19</a:t>
            </a:fld>
            <a:endParaRPr lang="es-HN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56961"/>
            <a:ext cx="7602983" cy="538036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1970291"/>
            <a:ext cx="3293940" cy="203477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450" y="1970291"/>
            <a:ext cx="2916698" cy="208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759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61192"/>
            <a:ext cx="8496944" cy="4516080"/>
          </a:xfrm>
        </p:spPr>
        <p:txBody>
          <a:bodyPr/>
          <a:lstStyle/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419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419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s-AR" sz="20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20</a:t>
            </a:fld>
            <a:endParaRPr lang="es-HN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56961"/>
            <a:ext cx="7602983" cy="538036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1970291"/>
            <a:ext cx="3293940" cy="203477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450" y="1970291"/>
            <a:ext cx="2916698" cy="208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081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16" y="1340768"/>
            <a:ext cx="8839504" cy="4510994"/>
          </a:xfrm>
          <a:solidFill>
            <a:srgbClr val="0070C0"/>
          </a:solidFill>
        </p:spPr>
        <p:txBody>
          <a:bodyPr/>
          <a:lstStyle/>
          <a:p>
            <a:pPr lvl="1"/>
            <a:r>
              <a:rPr lang="es-419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Elasticidad demanda – precio y Recaudación marginal</a:t>
            </a:r>
            <a:endParaRPr lang="es-AR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21</a:t>
            </a:fld>
            <a:endParaRPr lang="es-HN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71" y="1700808"/>
            <a:ext cx="3387541" cy="215297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1700808"/>
            <a:ext cx="4215104" cy="350930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59" y="3884139"/>
            <a:ext cx="3321953" cy="233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410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16" y="1340768"/>
            <a:ext cx="8839504" cy="4510994"/>
          </a:xfrm>
          <a:solidFill>
            <a:schemeClr val="bg1"/>
          </a:solidFill>
        </p:spPr>
        <p:txBody>
          <a:bodyPr/>
          <a:lstStyle/>
          <a:p>
            <a:pPr lvl="1"/>
            <a:endParaRPr lang="es-AR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22</a:t>
            </a:fld>
            <a:endParaRPr lang="es-HN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095923"/>
            <a:ext cx="7504720" cy="531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192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16" y="1340768"/>
            <a:ext cx="8839504" cy="4510994"/>
          </a:xfrm>
          <a:solidFill>
            <a:schemeClr val="bg1"/>
          </a:solidFill>
        </p:spPr>
        <p:txBody>
          <a:bodyPr/>
          <a:lstStyle/>
          <a:p>
            <a:pPr lvl="1"/>
            <a:endParaRPr lang="es-AR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23</a:t>
            </a:fld>
            <a:endParaRPr lang="es-HN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31513"/>
            <a:ext cx="7272808" cy="514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182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16" y="1340768"/>
            <a:ext cx="8839504" cy="4510994"/>
          </a:xfrm>
          <a:solidFill>
            <a:schemeClr val="bg1"/>
          </a:solidFill>
        </p:spPr>
        <p:txBody>
          <a:bodyPr/>
          <a:lstStyle/>
          <a:p>
            <a:pPr lvl="1"/>
            <a:endParaRPr lang="es-AR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24</a:t>
            </a:fld>
            <a:endParaRPr lang="es-HN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68" y="1113563"/>
            <a:ext cx="7448284" cy="527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563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543" y="1098325"/>
            <a:ext cx="7469817" cy="5286127"/>
          </a:xfrm>
          <a:prstGeom prst="rect">
            <a:avLst/>
          </a:prstGeom>
        </p:spPr>
      </p:pic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25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25773607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26</a:t>
            </a:fld>
            <a:endParaRPr lang="es-HN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415" y="1132578"/>
            <a:ext cx="7417001" cy="524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5288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27</a:t>
            </a:fld>
            <a:endParaRPr lang="es-HN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AR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A029B03-ACC8-4810-80C5-6BA1D0B7D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36" y="1196752"/>
            <a:ext cx="8834564" cy="477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418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28</a:t>
            </a:fld>
            <a:endParaRPr lang="es-HN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F52DFF3-675F-4005-9B5F-3BEA36AD26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062" y="1287444"/>
            <a:ext cx="8820434" cy="473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916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29</a:t>
            </a:fld>
            <a:endParaRPr lang="es-HN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A0839457-A522-46BF-B987-FB243BDB5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419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9585F6D-5CCC-4655-8F6E-2E4A53668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01" y="1142063"/>
            <a:ext cx="8905595" cy="480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404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30</a:t>
            </a:fld>
            <a:endParaRPr lang="es-HN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A0839457-A522-46BF-B987-FB243BDB5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419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D7422B2-FD6F-4171-BA9C-DE6C13BD2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38" y="1142064"/>
            <a:ext cx="8592723" cy="46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4874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31</a:t>
            </a:fld>
            <a:endParaRPr lang="es-HN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A0839457-A522-46BF-B987-FB243BDB5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419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AF7FAE-22BB-4D66-B531-3D64E90E2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340768"/>
            <a:ext cx="8337748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774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16" y="1113563"/>
            <a:ext cx="8839504" cy="4738199"/>
          </a:xfrm>
          <a:solidFill>
            <a:srgbClr val="0070C0"/>
          </a:solidFill>
        </p:spPr>
        <p:txBody>
          <a:bodyPr/>
          <a:lstStyle/>
          <a:p>
            <a:pPr lvl="1"/>
            <a:r>
              <a:rPr lang="es-AR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empresa en el largo plazo: Planta óptima</a:t>
            </a:r>
          </a:p>
          <a:p>
            <a:pPr lvl="1"/>
            <a:endParaRPr lang="es-AR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32</a:t>
            </a:fld>
            <a:endParaRPr lang="es-HN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47" y="1488501"/>
            <a:ext cx="3981505" cy="311717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406" y="1440801"/>
            <a:ext cx="4560140" cy="3164873"/>
          </a:xfrm>
          <a:prstGeom prst="rect">
            <a:avLst/>
          </a:prstGeom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51" y="4780305"/>
            <a:ext cx="7669557" cy="915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67773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8B8660A-57FF-46FF-91F3-660516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4632" cy="456263"/>
          </a:xfr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HN" sz="2800" dirty="0">
                <a:solidFill>
                  <a:srgbClr val="00558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INTRODUCCIÓN A LA MICROECONOMÍA</a:t>
            </a:r>
            <a:endParaRPr lang="es-H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C507B35-F180-4A8E-A15F-0C74E03E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16" y="1113563"/>
            <a:ext cx="8839504" cy="4738199"/>
          </a:xfrm>
          <a:solidFill>
            <a:srgbClr val="0070C0"/>
          </a:solidFill>
        </p:spPr>
        <p:txBody>
          <a:bodyPr/>
          <a:lstStyle/>
          <a:p>
            <a:pPr lvl="1"/>
            <a:r>
              <a:rPr lang="es-AR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Monopolio</a:t>
            </a:r>
          </a:p>
          <a:p>
            <a:pPr lvl="1"/>
            <a:endParaRPr lang="es-AR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7AAA2E2E-49B3-4ED3-B4AF-B1D95356D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5E0E9-1926-4499-963C-FE6D2E1B9154}" type="slidenum">
              <a:rPr lang="es-HN" smtClean="0"/>
              <a:pPr/>
              <a:t>33</a:t>
            </a:fld>
            <a:endParaRPr lang="es-HN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244934"/>
            <a:ext cx="4049021" cy="219097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648" y="2218103"/>
            <a:ext cx="4177343" cy="243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1764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17780" y="1844824"/>
            <a:ext cx="7404868" cy="792088"/>
          </a:xfrm>
        </p:spPr>
        <p:txBody>
          <a:bodyPr/>
          <a:lstStyle/>
          <a:p>
            <a:pPr algn="ctr"/>
            <a:r>
              <a:rPr lang="es-HN" sz="3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¡Gracias por su Atención!</a:t>
            </a:r>
          </a:p>
        </p:txBody>
      </p:sp>
      <p:sp>
        <p:nvSpPr>
          <p:cNvPr id="7" name="2 Subtítulo">
            <a:extLst>
              <a:ext uri="{FF2B5EF4-FFF2-40B4-BE49-F238E27FC236}">
                <a16:creationId xmlns:a16="http://schemas.microsoft.com/office/drawing/2014/main" id="{7392883F-08A8-492F-A91D-5D1BBA380B13}"/>
              </a:ext>
            </a:extLst>
          </p:cNvPr>
          <p:cNvSpPr txBox="1">
            <a:spLocks/>
          </p:cNvSpPr>
          <p:nvPr/>
        </p:nvSpPr>
        <p:spPr bwMode="auto">
          <a:xfrm>
            <a:off x="827584" y="4365104"/>
            <a:ext cx="7404868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Font typeface="Wingdings" pitchFamily="28" charset="2"/>
              <a:buNone/>
              <a:defRPr sz="2200" b="1">
                <a:solidFill>
                  <a:schemeClr val="tx2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Char char="–"/>
              <a:defRPr sz="26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Font typeface="Wingdings" pitchFamily="-112" charset="2"/>
              <a:buChar char="§"/>
              <a:defRPr sz="22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Font typeface="Wingdings" pitchFamily="-112" charset="2"/>
              <a:buChar char="§"/>
              <a:defRPr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8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es-HN" sz="2400" kern="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Osvaldo </a:t>
            </a:r>
            <a:r>
              <a:rPr lang="es-HN" sz="2400" kern="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Añó</a:t>
            </a:r>
            <a:endParaRPr lang="es-HN" sz="2400" kern="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s-HN" sz="2400" kern="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IEE – Universidad Nacional de San Juan</a:t>
            </a:r>
          </a:p>
          <a:p>
            <a:pPr algn="ctr"/>
            <a:r>
              <a:rPr lang="es-HN" sz="2400" kern="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oagno@iee-unsjconicet.org</a:t>
            </a:r>
          </a:p>
        </p:txBody>
      </p:sp>
    </p:spTree>
    <p:extLst>
      <p:ext uri="{BB962C8B-B14F-4D97-AF65-F5344CB8AC3E}">
        <p14:creationId xmlns:p14="http://schemas.microsoft.com/office/powerpoint/2010/main" val="2605354967"/>
      </p:ext>
    </p:extLst>
  </p:cSld>
  <p:clrMapOvr>
    <a:masterClrMapping/>
  </p:clrMapOvr>
</p:sld>
</file>

<file path=ppt/theme/theme1.xml><?xml version="1.0" encoding="utf-8"?>
<a:theme xmlns:a="http://schemas.openxmlformats.org/drawingml/2006/main" name="ieee_corporate_template_1">
  <a:themeElements>
    <a:clrScheme name="Custom 3">
      <a:dk1>
        <a:srgbClr val="000000"/>
      </a:dk1>
      <a:lt1>
        <a:srgbClr val="FFFFFF"/>
      </a:lt1>
      <a:dk2>
        <a:srgbClr val="005582"/>
      </a:dk2>
      <a:lt2>
        <a:srgbClr val="808080"/>
      </a:lt2>
      <a:accent1>
        <a:srgbClr val="DC5D26"/>
      </a:accent1>
      <a:accent2>
        <a:srgbClr val="52A93A"/>
      </a:accent2>
      <a:accent3>
        <a:srgbClr val="FFFFFF"/>
      </a:accent3>
      <a:accent4>
        <a:srgbClr val="000000"/>
      </a:accent4>
      <a:accent5>
        <a:srgbClr val="6C0521"/>
      </a:accent5>
      <a:accent6>
        <a:srgbClr val="477E27"/>
      </a:accent6>
      <a:hlink>
        <a:srgbClr val="0080FF"/>
      </a:hlink>
      <a:folHlink>
        <a:srgbClr val="481861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8" charset="0"/>
            <a:ea typeface="ＭＳ Ｐゴシック" pitchFamily="28" charset="-128"/>
            <a:cs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8" charset="0"/>
            <a:ea typeface="ＭＳ Ｐゴシック" pitchFamily="28" charset="-128"/>
            <a:cs typeface="ＭＳ Ｐゴシック" pitchFamily="28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FFFFF"/>
        </a:lt1>
        <a:dk2>
          <a:srgbClr val="0F3D88"/>
        </a:dk2>
        <a:lt2>
          <a:srgbClr val="808080"/>
        </a:lt2>
        <a:accent1>
          <a:srgbClr val="FF8000"/>
        </a:accent1>
        <a:accent2>
          <a:srgbClr val="59B308"/>
        </a:accent2>
        <a:accent3>
          <a:srgbClr val="FFFFFF"/>
        </a:accent3>
        <a:accent4>
          <a:srgbClr val="000000"/>
        </a:accent4>
        <a:accent5>
          <a:srgbClr val="FFC0AA"/>
        </a:accent5>
        <a:accent6>
          <a:srgbClr val="50A206"/>
        </a:accent6>
        <a:hlink>
          <a:srgbClr val="008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EEE_customSlides">
  <a:themeElements>
    <a:clrScheme name="Custom 3">
      <a:dk1>
        <a:srgbClr val="000000"/>
      </a:dk1>
      <a:lt1>
        <a:srgbClr val="FFFFFF"/>
      </a:lt1>
      <a:dk2>
        <a:srgbClr val="005582"/>
      </a:dk2>
      <a:lt2>
        <a:srgbClr val="808080"/>
      </a:lt2>
      <a:accent1>
        <a:srgbClr val="DC5D26"/>
      </a:accent1>
      <a:accent2>
        <a:srgbClr val="52A93A"/>
      </a:accent2>
      <a:accent3>
        <a:srgbClr val="FFFFFF"/>
      </a:accent3>
      <a:accent4>
        <a:srgbClr val="000000"/>
      </a:accent4>
      <a:accent5>
        <a:srgbClr val="6C0521"/>
      </a:accent5>
      <a:accent6>
        <a:srgbClr val="477E27"/>
      </a:accent6>
      <a:hlink>
        <a:srgbClr val="0080FF"/>
      </a:hlink>
      <a:folHlink>
        <a:srgbClr val="481861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8" charset="0"/>
            <a:ea typeface="ＭＳ Ｐゴシック" pitchFamily="28" charset="-128"/>
            <a:cs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8" charset="0"/>
            <a:ea typeface="ＭＳ Ｐゴシック" pitchFamily="28" charset="-128"/>
            <a:cs typeface="ＭＳ Ｐゴシック" pitchFamily="28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FFFFF"/>
        </a:lt1>
        <a:dk2>
          <a:srgbClr val="0F3D88"/>
        </a:dk2>
        <a:lt2>
          <a:srgbClr val="808080"/>
        </a:lt2>
        <a:accent1>
          <a:srgbClr val="FF8000"/>
        </a:accent1>
        <a:accent2>
          <a:srgbClr val="59B308"/>
        </a:accent2>
        <a:accent3>
          <a:srgbClr val="FFFFFF"/>
        </a:accent3>
        <a:accent4>
          <a:srgbClr val="000000"/>
        </a:accent4>
        <a:accent5>
          <a:srgbClr val="FFC0AA"/>
        </a:accent5>
        <a:accent6>
          <a:srgbClr val="50A206"/>
        </a:accent6>
        <a:hlink>
          <a:srgbClr val="008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ieee_corporate_template_1">
  <a:themeElements>
    <a:clrScheme name="Custom 3">
      <a:dk1>
        <a:srgbClr val="000000"/>
      </a:dk1>
      <a:lt1>
        <a:srgbClr val="FFFFFF"/>
      </a:lt1>
      <a:dk2>
        <a:srgbClr val="005582"/>
      </a:dk2>
      <a:lt2>
        <a:srgbClr val="808080"/>
      </a:lt2>
      <a:accent1>
        <a:srgbClr val="DC5D26"/>
      </a:accent1>
      <a:accent2>
        <a:srgbClr val="52A93A"/>
      </a:accent2>
      <a:accent3>
        <a:srgbClr val="FFFFFF"/>
      </a:accent3>
      <a:accent4>
        <a:srgbClr val="000000"/>
      </a:accent4>
      <a:accent5>
        <a:srgbClr val="6C0521"/>
      </a:accent5>
      <a:accent6>
        <a:srgbClr val="477E27"/>
      </a:accent6>
      <a:hlink>
        <a:srgbClr val="0080FF"/>
      </a:hlink>
      <a:folHlink>
        <a:srgbClr val="481861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8" charset="0"/>
            <a:ea typeface="ＭＳ Ｐゴシック" pitchFamily="28" charset="-128"/>
            <a:cs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28" charset="0"/>
            <a:ea typeface="ＭＳ Ｐゴシック" pitchFamily="28" charset="-128"/>
            <a:cs typeface="ＭＳ Ｐゴシック" pitchFamily="28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FFFFF"/>
        </a:lt1>
        <a:dk2>
          <a:srgbClr val="0F3D88"/>
        </a:dk2>
        <a:lt2>
          <a:srgbClr val="808080"/>
        </a:lt2>
        <a:accent1>
          <a:srgbClr val="FF8000"/>
        </a:accent1>
        <a:accent2>
          <a:srgbClr val="59B308"/>
        </a:accent2>
        <a:accent3>
          <a:srgbClr val="FFFFFF"/>
        </a:accent3>
        <a:accent4>
          <a:srgbClr val="000000"/>
        </a:accent4>
        <a:accent5>
          <a:srgbClr val="FFC0AA"/>
        </a:accent5>
        <a:accent6>
          <a:srgbClr val="50A206"/>
        </a:accent6>
        <a:hlink>
          <a:srgbClr val="008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ieee_powerpoint_template_tagline</Template>
  <TotalTime>3230</TotalTime>
  <Words>1005</Words>
  <Application>Microsoft Office PowerPoint</Application>
  <PresentationFormat>Presentación en pantalla (4:3)</PresentationFormat>
  <Paragraphs>192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34</vt:i4>
      </vt:variant>
    </vt:vector>
  </HeadingPairs>
  <TitlesOfParts>
    <vt:vector size="42" baseType="lpstr">
      <vt:lpstr>Arial</vt:lpstr>
      <vt:lpstr>Calibri</vt:lpstr>
      <vt:lpstr>Helvetica</vt:lpstr>
      <vt:lpstr>Verdana</vt:lpstr>
      <vt:lpstr>Wingdings</vt:lpstr>
      <vt:lpstr>ieee_corporate_template_1</vt:lpstr>
      <vt:lpstr>IEEE_customSlides</vt:lpstr>
      <vt:lpstr>1_ieee_corporate_template_1</vt:lpstr>
      <vt:lpstr>“Los Mercados Eléctricos Competitivos y la Red de Transmisión”</vt:lpstr>
      <vt:lpstr>CONTENIDO</vt:lpstr>
      <vt:lpstr>LOS MERCADOS DE ENERGÍA ELÉCTRICA  INTRODUCCIÓN</vt:lpstr>
      <vt:lpstr>Módulo I: MERCADOS ELÉCTRICOS</vt:lpstr>
      <vt:lpstr>Módulo I: MERCADOS ELÉCTRICOS</vt:lpstr>
      <vt:lpstr>Módulo I: MERCADOS ELÉCTRICOS</vt:lpstr>
      <vt:lpstr>Módulo I: MERCADOS ELÉCTRICOS</vt:lpstr>
      <vt:lpstr>Módulo I: MERCADOS ELÉCTRICOS</vt:lpstr>
      <vt:lpstr>Módulo I: MERCADOS ELÉCTRICOS</vt:lpstr>
      <vt:lpstr>Módulo I: MERCADOS ELÉCTRICOS</vt:lpstr>
      <vt:lpstr>Módulo I: MERCADOS ELÉCTRICOS</vt:lpstr>
      <vt:lpstr>Módulo I: MERCADOS ELÉCTRICOS</vt:lpstr>
      <vt:lpstr>Módulo I: MERCADOS ELÉCTRICOS</vt:lpstr>
      <vt:lpstr>Módulo I: MERCADOS ELÉCTRICOS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INTRODUCCIÓN A LA MICROECONOMÍA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CONESCAPAN XXXI</dc:title>
  <dc:creator>LEO</dc:creator>
  <cp:lastModifiedBy>Osvaldo A</cp:lastModifiedBy>
  <cp:revision>106</cp:revision>
  <dcterms:created xsi:type="dcterms:W3CDTF">2012-03-20T16:49:58Z</dcterms:created>
  <dcterms:modified xsi:type="dcterms:W3CDTF">2019-05-06T03:10:54Z</dcterms:modified>
</cp:coreProperties>
</file>